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424936" cy="990600"/>
          </a:xfrm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Алгоритм выявления сторонников </a:t>
            </a:r>
            <a:br>
              <a:rPr lang="ru-RU" b="1" dirty="0" smtClean="0"/>
            </a:br>
            <a:r>
              <a:rPr lang="ru-RU" b="1" dirty="0" smtClean="0"/>
              <a:t>идеологии насилия </a:t>
            </a:r>
            <a:br>
              <a:rPr lang="ru-RU" b="1" dirty="0" smtClean="0"/>
            </a:br>
            <a:r>
              <a:rPr lang="ru-RU" b="1" dirty="0" smtClean="0"/>
              <a:t>в образовательных учреждениях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998984"/>
          </a:xfrm>
        </p:spPr>
        <p:txBody>
          <a:bodyPr>
            <a:noAutofit/>
          </a:bodyPr>
          <a:lstStyle/>
          <a:p>
            <a:r>
              <a:rPr lang="ru-RU" sz="2800" b="1" i="1" dirty="0"/>
              <a:t>Безопасность обучающихся.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i="1" dirty="0"/>
              <a:t>Направления «</a:t>
            </a:r>
            <a:r>
              <a:rPr lang="ru-RU" sz="2800" b="1" i="1" dirty="0" err="1"/>
              <a:t>Скулшутинг</a:t>
            </a:r>
            <a:r>
              <a:rPr lang="ru-RU" sz="2800" b="1" i="1" dirty="0"/>
              <a:t>» и «</a:t>
            </a:r>
            <a:r>
              <a:rPr lang="ru-RU" sz="2800" b="1" i="1" dirty="0" err="1"/>
              <a:t>Колумбайн</a:t>
            </a:r>
            <a:r>
              <a:rPr lang="ru-RU" sz="2800" b="1" i="1" dirty="0"/>
              <a:t>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err="1" smtClean="0"/>
              <a:t>Бу́ллинг</a:t>
            </a:r>
            <a:r>
              <a:rPr lang="ru-RU" sz="2400" b="1" dirty="0" smtClean="0"/>
              <a:t> </a:t>
            </a:r>
            <a:r>
              <a:rPr lang="ru-RU" sz="2400" dirty="0"/>
              <a:t> </a:t>
            </a:r>
            <a:r>
              <a:rPr lang="ru-RU" sz="2400" dirty="0" smtClean="0"/>
              <a:t>(англ</a:t>
            </a:r>
            <a:r>
              <a:rPr lang="ru-RU" sz="2400" dirty="0"/>
              <a:t>. </a:t>
            </a:r>
            <a:r>
              <a:rPr lang="ru-RU" sz="2400" dirty="0" err="1" smtClean="0"/>
              <a:t>bullying</a:t>
            </a:r>
            <a:r>
              <a:rPr lang="ru-RU" sz="2400" dirty="0" smtClean="0"/>
              <a:t> - </a:t>
            </a:r>
            <a:r>
              <a:rPr lang="ru-RU" sz="2400" dirty="0"/>
              <a:t>запугивание, издевательство, травля</a:t>
            </a:r>
            <a:r>
              <a:rPr lang="ru-RU" sz="2400" dirty="0" smtClean="0"/>
              <a:t>) </a:t>
            </a:r>
            <a:r>
              <a:rPr lang="ru-RU" sz="2400" dirty="0"/>
              <a:t>- агрессивное преследование </a:t>
            </a:r>
            <a:r>
              <a:rPr lang="ru-RU" sz="2400" dirty="0" smtClean="0"/>
              <a:t>одного</a:t>
            </a:r>
            <a:r>
              <a:rPr lang="ru-RU" sz="2400" dirty="0"/>
              <a:t> из членов коллектива (особенно коллектива </a:t>
            </a:r>
            <a:r>
              <a:rPr lang="ru-RU" sz="2400" dirty="0" err="1" smtClean="0"/>
              <a:t>школьни-ков</a:t>
            </a:r>
            <a:r>
              <a:rPr lang="ru-RU" sz="2400" dirty="0"/>
              <a:t> и </a:t>
            </a:r>
            <a:r>
              <a:rPr lang="ru-RU" sz="2400" dirty="0" smtClean="0"/>
              <a:t>студентов)</a:t>
            </a:r>
            <a:r>
              <a:rPr lang="ru-RU" sz="2400" dirty="0"/>
              <a:t> со стороны другого члена коллектива</a:t>
            </a:r>
            <a:r>
              <a:rPr lang="ru-RU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400" b="1" dirty="0" err="1" smtClean="0"/>
              <a:t>Скулшутинг</a:t>
            </a:r>
            <a:r>
              <a:rPr lang="ru-RU" sz="2400" dirty="0"/>
              <a:t> </a:t>
            </a:r>
            <a:r>
              <a:rPr lang="ru-RU" sz="2400" dirty="0" smtClean="0"/>
              <a:t> (англ. </a:t>
            </a:r>
            <a:r>
              <a:rPr lang="en-US" sz="2400" dirty="0" smtClean="0"/>
              <a:t>school</a:t>
            </a:r>
            <a:r>
              <a:rPr lang="ru-RU" sz="2400" dirty="0" smtClean="0"/>
              <a:t> – школа, </a:t>
            </a:r>
            <a:r>
              <a:rPr lang="en-US" sz="2400" dirty="0" smtClean="0"/>
              <a:t>shooting</a:t>
            </a:r>
            <a:r>
              <a:rPr lang="ru-RU" sz="2400" dirty="0" smtClean="0"/>
              <a:t> -стрельба) -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	</a:t>
            </a:r>
            <a:r>
              <a:rPr lang="ru-RU" sz="2400" dirty="0" smtClean="0"/>
              <a:t>вооруженное</a:t>
            </a:r>
            <a:r>
              <a:rPr lang="ru-RU" sz="2400" dirty="0"/>
              <a:t> нападение учащегося или </a:t>
            </a:r>
            <a:r>
              <a:rPr lang="ru-RU" sz="2400" dirty="0" smtClean="0"/>
              <a:t>стороннего</a:t>
            </a:r>
            <a:r>
              <a:rPr lang="ru-RU" sz="2400" dirty="0"/>
              <a:t> человека на обучающихся внутри учебного </a:t>
            </a:r>
            <a:r>
              <a:rPr lang="ru-RU" sz="2400" dirty="0" err="1" smtClean="0"/>
              <a:t>заведе-ния</a:t>
            </a:r>
            <a:r>
              <a:rPr lang="ru-RU" sz="2400" dirty="0" smtClean="0"/>
              <a:t> (зачастую - итог </a:t>
            </a:r>
            <a:r>
              <a:rPr lang="ru-RU" sz="2400" dirty="0" err="1" smtClean="0"/>
              <a:t>буллинга</a:t>
            </a:r>
            <a:r>
              <a:rPr lang="ru-RU" sz="2400" dirty="0" smtClean="0"/>
              <a:t>). </a:t>
            </a:r>
          </a:p>
          <a:p>
            <a:pPr>
              <a:spcBef>
                <a:spcPts val="0"/>
              </a:spcBef>
            </a:pPr>
            <a:r>
              <a:rPr lang="ru-RU" sz="2400" b="1" dirty="0"/>
              <a:t>«</a:t>
            </a:r>
            <a:r>
              <a:rPr lang="ru-RU" sz="2400" b="1" dirty="0" err="1"/>
              <a:t>Колумбайн</a:t>
            </a:r>
            <a:r>
              <a:rPr lang="ru-RU" sz="2400" b="1" dirty="0"/>
              <a:t>»</a:t>
            </a:r>
            <a:r>
              <a:rPr lang="ru-RU" sz="2400" dirty="0"/>
              <a:t> </a:t>
            </a:r>
            <a:r>
              <a:rPr lang="ru-RU" sz="2400" dirty="0" smtClean="0"/>
              <a:t>–</a:t>
            </a:r>
            <a:r>
              <a:rPr lang="ru-RU" sz="2400" dirty="0"/>
              <a:t> </a:t>
            </a:r>
            <a:endParaRPr lang="ru-RU" sz="2400" dirty="0" smtClean="0"/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	</a:t>
            </a:r>
            <a:r>
              <a:rPr lang="ru-RU" sz="2400" dirty="0" smtClean="0"/>
              <a:t>название</a:t>
            </a:r>
            <a:r>
              <a:rPr lang="ru-RU" sz="2400" dirty="0"/>
              <a:t> школы в США, в которой в 1999 году произошло самое громкое  вооруженное нападение учеников на своих </a:t>
            </a:r>
            <a:r>
              <a:rPr lang="ru-RU" sz="2400" dirty="0" smtClean="0"/>
              <a:t>одноклассников, а также одноименная субкультура, движение последователей.</a:t>
            </a:r>
            <a:endParaRPr lang="ru-RU" sz="2400" dirty="0"/>
          </a:p>
          <a:p>
            <a:pPr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pbs.twimg.com/media/ChDt_cNWMAA1B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2808312" cy="30021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800" b="1" i="1" dirty="0"/>
              <a:t>«</a:t>
            </a:r>
            <a:r>
              <a:rPr lang="ru-RU" sz="2800" b="1" i="1" dirty="0" err="1"/>
              <a:t>Скулшутинг</a:t>
            </a:r>
            <a:r>
              <a:rPr lang="ru-RU" sz="2800" b="1" i="1" dirty="0"/>
              <a:t>» и «</a:t>
            </a:r>
            <a:r>
              <a:rPr lang="ru-RU" sz="2800" b="1" i="1" dirty="0" err="1"/>
              <a:t>Колумбайн</a:t>
            </a:r>
            <a:r>
              <a:rPr lang="ru-RU" sz="2800" b="1" i="1" dirty="0"/>
              <a:t>».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Маркеры </a:t>
            </a:r>
            <a:r>
              <a:rPr lang="ru-RU" sz="2800" b="1" i="1" dirty="0"/>
              <a:t>потенциальной угрозы</a:t>
            </a:r>
            <a:r>
              <a:rPr lang="ru-RU" sz="2800" i="1" dirty="0"/>
              <a:t/>
            </a:r>
            <a:br>
              <a:rPr lang="ru-RU" sz="2800" i="1" dirty="0"/>
            </a:b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57606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cs typeface="Arial" pitchFamily="34" charset="0"/>
              </a:rPr>
              <a:t>Внешний вид: </a:t>
            </a:r>
            <a:endParaRPr lang="ru-RU" sz="2800" b="1" dirty="0" smtClean="0">
              <a:cs typeface="Arial" pitchFamily="34" charset="0"/>
            </a:endParaRPr>
          </a:p>
          <a:p>
            <a:endParaRPr lang="ru-RU" sz="2000" b="1" u="sng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cs typeface="Arial" pitchFamily="34" charset="0"/>
              </a:rPr>
              <a:t>  </a:t>
            </a:r>
            <a:r>
              <a:rPr lang="ru-RU" sz="2800" b="1" i="1" dirty="0" smtClean="0">
                <a:cs typeface="Arial" pitchFamily="34" charset="0"/>
              </a:rPr>
              <a:t>Темные очки и длинные плащи, берцы, кожаные перчатки </a:t>
            </a:r>
          </a:p>
          <a:p>
            <a:r>
              <a:rPr lang="ru-RU" sz="2800" b="1" i="1" dirty="0" smtClean="0">
                <a:cs typeface="Arial" pitchFamily="34" charset="0"/>
              </a:rPr>
              <a:t>с обрезанными пальцами;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cs typeface="Arial" pitchFamily="34" charset="0"/>
            </a:endParaRPr>
          </a:p>
          <a:p>
            <a:endParaRPr lang="ru-RU" sz="2000" b="1" dirty="0">
              <a:cs typeface="Arial" pitchFamily="34" charset="0"/>
            </a:endParaRPr>
          </a:p>
        </p:txBody>
      </p:sp>
      <p:pic>
        <p:nvPicPr>
          <p:cNvPr id="2052" name="Picture 4" descr="https://www.dafont.com/forum/attach/orig/6/1/614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556792"/>
            <a:ext cx="2477221" cy="3802534"/>
          </a:xfrm>
          <a:prstGeom prst="rect">
            <a:avLst/>
          </a:prstGeom>
          <a:noFill/>
        </p:spPr>
      </p:pic>
      <p:pic>
        <p:nvPicPr>
          <p:cNvPr id="2058" name="Picture 10" descr="https://pics.me.me/0017916-columbine-school-shooters-on-the-way-me-and-my-28670462.png"/>
          <p:cNvPicPr>
            <a:picLocks noChangeAspect="1" noChangeArrowheads="1"/>
          </p:cNvPicPr>
          <p:nvPr/>
        </p:nvPicPr>
        <p:blipFill>
          <a:blip r:embed="rId4" cstate="print"/>
          <a:srcRect l="10584" t="15376" r="12305" b="27391"/>
          <a:stretch>
            <a:fillRect/>
          </a:stretch>
        </p:blipFill>
        <p:spPr bwMode="auto">
          <a:xfrm>
            <a:off x="611560" y="3501008"/>
            <a:ext cx="230210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 l="9495" t="70636" r="9494" b="7090"/>
          <a:stretch>
            <a:fillRect/>
          </a:stretch>
        </p:blipFill>
        <p:spPr bwMode="auto">
          <a:xfrm rot="11301424" flipV="1">
            <a:off x="8252124" y="2084584"/>
            <a:ext cx="336184" cy="1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323528" y="332656"/>
            <a:ext cx="8229600" cy="658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sz="2800" b="1" u="sng" dirty="0" smtClean="0">
                <a:cs typeface="Arial" pitchFamily="34" charset="0"/>
              </a:rPr>
              <a:t>Внешний вид: </a:t>
            </a:r>
            <a:endParaRPr lang="ru-RU" sz="2800" dirty="0" smtClean="0">
              <a:cs typeface="Arial" pitchFamily="34" charset="0"/>
            </a:endParaRPr>
          </a:p>
          <a:p>
            <a:pPr>
              <a:buNone/>
            </a:pPr>
            <a:endParaRPr lang="ru-RU" sz="2000" b="1" u="sng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cs typeface="Arial" pitchFamily="34" charset="0"/>
              </a:rPr>
              <a:t> </a:t>
            </a:r>
            <a:r>
              <a:rPr lang="ru-RU" sz="2800" b="1" i="1" dirty="0" smtClean="0">
                <a:cs typeface="Arial" pitchFamily="34" charset="0"/>
              </a:rPr>
              <a:t>Одежда или татуировки </a:t>
            </a:r>
          </a:p>
          <a:p>
            <a:pPr>
              <a:buNone/>
            </a:pPr>
            <a:r>
              <a:rPr lang="ru-RU" sz="2800" b="1" i="1" dirty="0">
                <a:cs typeface="Arial" pitchFamily="34" charset="0"/>
              </a:rPr>
              <a:t>	</a:t>
            </a:r>
            <a:r>
              <a:rPr lang="ru-RU" sz="2800" b="1" i="1" dirty="0" smtClean="0">
                <a:cs typeface="Arial" pitchFamily="34" charset="0"/>
              </a:rPr>
              <a:t>с надписями:</a:t>
            </a:r>
          </a:p>
          <a:p>
            <a:pPr>
              <a:buNone/>
            </a:pPr>
            <a:r>
              <a:rPr lang="ru-RU" sz="2800" b="1" dirty="0">
                <a:cs typeface="Arial" pitchFamily="34" charset="0"/>
              </a:rPr>
              <a:t>	</a:t>
            </a:r>
            <a:r>
              <a:rPr lang="ru-RU" sz="2800" b="1" dirty="0" smtClean="0">
                <a:cs typeface="Arial" pitchFamily="34" charset="0"/>
              </a:rPr>
              <a:t>«Ненависть»; «</a:t>
            </a:r>
            <a:r>
              <a:rPr lang="en-US" sz="2800" b="1" dirty="0" smtClean="0">
                <a:cs typeface="Arial" pitchFamily="34" charset="0"/>
              </a:rPr>
              <a:t>Wrath</a:t>
            </a:r>
            <a:r>
              <a:rPr lang="ru-RU" sz="2800" b="1" dirty="0" smtClean="0">
                <a:cs typeface="Arial" pitchFamily="34" charset="0"/>
              </a:rPr>
              <a:t>» (гнев);</a:t>
            </a:r>
          </a:p>
          <a:p>
            <a:pPr>
              <a:buNone/>
            </a:pPr>
            <a:r>
              <a:rPr lang="ru-RU" sz="2800" b="1" dirty="0">
                <a:cs typeface="Arial" pitchFamily="34" charset="0"/>
              </a:rPr>
              <a:t>	</a:t>
            </a:r>
            <a:r>
              <a:rPr lang="ru-RU" sz="2800" b="1" dirty="0" smtClean="0">
                <a:cs typeface="Arial" pitchFamily="34" charset="0"/>
              </a:rPr>
              <a:t>«</a:t>
            </a:r>
            <a:r>
              <a:rPr lang="en-US" sz="2800" b="1" dirty="0" smtClean="0">
                <a:cs typeface="Arial" pitchFamily="34" charset="0"/>
              </a:rPr>
              <a:t>Natural Selection</a:t>
            </a:r>
            <a:r>
              <a:rPr lang="ru-RU" sz="2800" b="1" dirty="0" smtClean="0">
                <a:cs typeface="Arial" pitchFamily="34" charset="0"/>
              </a:rPr>
              <a:t>» (естественный отбор);</a:t>
            </a:r>
          </a:p>
          <a:p>
            <a:pPr>
              <a:buNone/>
            </a:pPr>
            <a:r>
              <a:rPr lang="ru-RU" sz="2800" b="1" dirty="0">
                <a:cs typeface="Arial" pitchFamily="34" charset="0"/>
              </a:rPr>
              <a:t>	</a:t>
            </a:r>
            <a:r>
              <a:rPr lang="ru-RU" sz="2800" b="1" dirty="0" smtClean="0">
                <a:cs typeface="Arial" pitchFamily="34" charset="0"/>
              </a:rPr>
              <a:t> «</a:t>
            </a:r>
            <a:r>
              <a:rPr lang="en-US" sz="2800" b="1" dirty="0" smtClean="0">
                <a:cs typeface="Arial" pitchFamily="34" charset="0"/>
              </a:rPr>
              <a:t>Columbine</a:t>
            </a:r>
            <a:r>
              <a:rPr lang="ru-RU" sz="2800" b="1" dirty="0" smtClean="0">
                <a:cs typeface="Arial" pitchFamily="34" charset="0"/>
              </a:rPr>
              <a:t>»; «</a:t>
            </a:r>
            <a:r>
              <a:rPr lang="en-US" sz="2800" b="1" dirty="0" smtClean="0">
                <a:cs typeface="Arial" pitchFamily="34" charset="0"/>
              </a:rPr>
              <a:t>shooting</a:t>
            </a:r>
            <a:r>
              <a:rPr lang="ru-RU" sz="2800" b="1" dirty="0" smtClean="0">
                <a:cs typeface="Arial" pitchFamily="34" charset="0"/>
              </a:rPr>
              <a:t>»</a:t>
            </a:r>
            <a:r>
              <a:rPr lang="en-US" sz="2800" b="1" dirty="0" smtClean="0">
                <a:cs typeface="Arial" pitchFamily="34" charset="0"/>
              </a:rPr>
              <a:t> (</a:t>
            </a:r>
            <a:r>
              <a:rPr lang="ru-RU" sz="2800" b="1" dirty="0" smtClean="0">
                <a:cs typeface="Arial" pitchFamily="34" charset="0"/>
              </a:rPr>
              <a:t>стрельба</a:t>
            </a:r>
            <a:r>
              <a:rPr lang="en-US" sz="2800" b="1" dirty="0" smtClean="0">
                <a:cs typeface="Arial" pitchFamily="34" charset="0"/>
              </a:rPr>
              <a:t>)</a:t>
            </a:r>
            <a:r>
              <a:rPr lang="ru-RU" sz="2800" b="1" dirty="0" smtClean="0"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ru-RU" sz="2800" b="1" dirty="0">
                <a:cs typeface="Arial" pitchFamily="34" charset="0"/>
              </a:rPr>
              <a:t>	</a:t>
            </a:r>
            <a:r>
              <a:rPr lang="ru-RU" sz="2800" b="1" dirty="0" smtClean="0">
                <a:cs typeface="Arial" pitchFamily="34" charset="0"/>
              </a:rPr>
              <a:t>«20.04.1999», «17.10.2018»;</a:t>
            </a:r>
          </a:p>
          <a:p>
            <a:pPr>
              <a:buNone/>
            </a:pPr>
            <a:r>
              <a:rPr lang="ru-RU" sz="2800" b="1" dirty="0">
                <a:cs typeface="Arial" pitchFamily="34" charset="0"/>
              </a:rPr>
              <a:t>	</a:t>
            </a:r>
            <a:r>
              <a:rPr lang="ru-RU" sz="2800" b="1" dirty="0" smtClean="0">
                <a:cs typeface="Arial" pitchFamily="34" charset="0"/>
              </a:rPr>
              <a:t>«Нормальные люди боятся меня»;</a:t>
            </a:r>
          </a:p>
          <a:p>
            <a:pPr>
              <a:buNone/>
            </a:pPr>
            <a:r>
              <a:rPr lang="ru-RU" sz="2800" b="1" dirty="0">
                <a:cs typeface="Arial" pitchFamily="34" charset="0"/>
              </a:rPr>
              <a:t>	</a:t>
            </a:r>
            <a:r>
              <a:rPr lang="ru-RU" sz="2800" b="1" dirty="0" smtClean="0">
                <a:cs typeface="Arial" pitchFamily="34" charset="0"/>
              </a:rPr>
              <a:t>«Нечего терять»; «</a:t>
            </a:r>
            <a:r>
              <a:rPr lang="ru-RU" sz="2800" b="1" dirty="0" err="1" smtClean="0">
                <a:cs typeface="Arial" pitchFamily="34" charset="0"/>
              </a:rPr>
              <a:t>Оффник</a:t>
            </a:r>
            <a:r>
              <a:rPr lang="ru-RU" sz="2800" b="1" dirty="0" smtClean="0">
                <a:cs typeface="Arial" pitchFamily="34" charset="0"/>
              </a:rPr>
              <a:t>»;</a:t>
            </a:r>
          </a:p>
          <a:p>
            <a:pPr>
              <a:buNone/>
            </a:pPr>
            <a:r>
              <a:rPr lang="ru-RU" sz="2800" b="1" dirty="0">
                <a:cs typeface="Arial" pitchFamily="34" charset="0"/>
              </a:rPr>
              <a:t>	</a:t>
            </a:r>
            <a:r>
              <a:rPr lang="ru-RU" sz="2800" b="1" dirty="0" smtClean="0">
                <a:cs typeface="Arial" pitchFamily="34" charset="0"/>
              </a:rPr>
              <a:t>«</a:t>
            </a:r>
            <a:r>
              <a:rPr lang="en-US" sz="2800" b="1" dirty="0" smtClean="0">
                <a:cs typeface="Arial" pitchFamily="34" charset="0"/>
              </a:rPr>
              <a:t>KMFDM</a:t>
            </a:r>
            <a:r>
              <a:rPr lang="ru-RU" sz="2800" b="1" dirty="0" smtClean="0">
                <a:cs typeface="Arial" pitchFamily="34" charset="0"/>
              </a:rPr>
              <a:t>»; «</a:t>
            </a:r>
            <a:r>
              <a:rPr lang="en-US" sz="2800" b="1" dirty="0" smtClean="0">
                <a:cs typeface="Arial" pitchFamily="34" charset="0"/>
              </a:rPr>
              <a:t>A.C.A.B.</a:t>
            </a:r>
            <a:r>
              <a:rPr lang="ru-RU" sz="2800" b="1" dirty="0" smtClean="0">
                <a:cs typeface="Arial" pitchFamily="34" charset="0"/>
              </a:rPr>
              <a:t>»</a:t>
            </a:r>
          </a:p>
          <a:p>
            <a:pPr>
              <a:buNone/>
            </a:pPr>
            <a:endParaRPr lang="ru-RU" sz="2800" b="1" dirty="0">
              <a:cs typeface="Arial" pitchFamily="34" charset="0"/>
            </a:endParaRPr>
          </a:p>
        </p:txBody>
      </p:sp>
      <p:pic>
        <p:nvPicPr>
          <p:cNvPr id="1028" name="Picture 4" descr="https://i.pinimg.com/736x/ca/33/42/ca33428becdd035ec7aa67733d4f3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600" y="3861048"/>
            <a:ext cx="2232488" cy="2529749"/>
          </a:xfrm>
          <a:prstGeom prst="rect">
            <a:avLst/>
          </a:prstGeom>
          <a:noFill/>
        </p:spPr>
      </p:pic>
      <p:pic>
        <p:nvPicPr>
          <p:cNvPr id="1030" name="Picture 6" descr="https://kavkazgeoclub.ru/sites/default/files/styles/bigimagesnews/public/odezhda_kolumbaynerov_i_roslyakovcev_0.jpg?itok=GmfCNC0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4664"/>
            <a:ext cx="3726582" cy="2235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91264" cy="778098"/>
          </a:xfrm>
        </p:spPr>
        <p:txBody>
          <a:bodyPr>
            <a:normAutofit/>
          </a:bodyPr>
          <a:lstStyle/>
          <a:p>
            <a:pPr algn="l"/>
            <a:r>
              <a:rPr lang="ru-RU" sz="2600" b="1" u="sng" dirty="0"/>
              <a:t>Вербальные признаки </a:t>
            </a:r>
            <a:r>
              <a:rPr lang="ru-RU" sz="2600" b="1" u="sng" dirty="0" err="1" smtClean="0"/>
              <a:t>колумбайнеров</a:t>
            </a:r>
            <a:r>
              <a:rPr lang="ru-RU" sz="2600" b="1" u="sng" dirty="0" smtClean="0"/>
              <a:t>:</a:t>
            </a:r>
            <a:endParaRPr lang="ru-RU" sz="2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352928" cy="52565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600" dirty="0" smtClean="0"/>
              <a:t>хвастовство </a:t>
            </a:r>
            <a:r>
              <a:rPr lang="ru-RU" sz="2600" dirty="0"/>
              <a:t>насчет близящейся атаки или другие проявления жестоких намерений; 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прямые угрозы </a:t>
            </a:r>
            <a:r>
              <a:rPr lang="en-US" sz="2600" dirty="0" smtClean="0"/>
              <a:t>(</a:t>
            </a:r>
            <a:r>
              <a:rPr lang="ru-RU" sz="2600" dirty="0" smtClean="0"/>
              <a:t>«скоро вы у меня получите», «недолго вам осталось», «смейся, пока можешь», </a:t>
            </a:r>
          </a:p>
          <a:p>
            <a:pPr>
              <a:spcBef>
                <a:spcPts val="0"/>
              </a:spcBef>
              <a:buNone/>
            </a:pPr>
            <a:r>
              <a:rPr lang="ru-RU" sz="2600" dirty="0"/>
              <a:t>	</a:t>
            </a:r>
            <a:r>
              <a:rPr lang="ru-RU" sz="2600" dirty="0" smtClean="0"/>
              <a:t>«я все припомню»)</a:t>
            </a:r>
          </a:p>
          <a:p>
            <a:pPr>
              <a:spcBef>
                <a:spcPts val="0"/>
              </a:spcBef>
              <a:buNone/>
            </a:pPr>
            <a:r>
              <a:rPr lang="ru-RU" sz="2600" b="1" u="sng" dirty="0"/>
              <a:t>Предупреждающие сигналы в </a:t>
            </a:r>
            <a:r>
              <a:rPr lang="ru-RU" sz="2600" b="1" u="sng" dirty="0" smtClean="0"/>
              <a:t>интернете: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набор </a:t>
            </a:r>
            <a:r>
              <a:rPr lang="ru-RU" sz="2600" dirty="0"/>
              <a:t>мемов (контент информации) на тему массового убийства; 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юмор </a:t>
            </a:r>
            <a:r>
              <a:rPr lang="ru-RU" sz="2600" dirty="0"/>
              <a:t>– исключительно </a:t>
            </a:r>
            <a:r>
              <a:rPr lang="ru-RU" sz="2600" dirty="0" smtClean="0"/>
              <a:t>черный;</a:t>
            </a:r>
          </a:p>
          <a:p>
            <a:pPr>
              <a:spcBef>
                <a:spcPts val="0"/>
              </a:spcBef>
            </a:pPr>
            <a:r>
              <a:rPr lang="ru-RU" sz="2600" dirty="0"/>
              <a:t>сочувствие по отношению к «стрелкам</a:t>
            </a:r>
            <a:r>
              <a:rPr lang="ru-RU" sz="2600" dirty="0" smtClean="0"/>
              <a:t>»;</a:t>
            </a:r>
          </a:p>
          <a:p>
            <a:pPr>
              <a:spcBef>
                <a:spcPts val="0"/>
              </a:spcBef>
            </a:pPr>
            <a:r>
              <a:rPr lang="ru-RU" sz="2600" dirty="0"/>
              <a:t>публикация в открытом доступе постов, что его «никто не понимает», его «игнорируют</a:t>
            </a:r>
            <a:r>
              <a:rPr lang="ru-RU" sz="2600" dirty="0" smtClean="0"/>
              <a:t>»;</a:t>
            </a:r>
          </a:p>
          <a:p>
            <a:pPr>
              <a:spcBef>
                <a:spcPts val="0"/>
              </a:spcBef>
            </a:pPr>
            <a:r>
              <a:rPr lang="ru-RU" sz="2600" dirty="0"/>
              <a:t>размещение собственных фотографий себя с оружием</a:t>
            </a:r>
            <a:r>
              <a:rPr lang="ru-RU" sz="26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ru-RU" sz="2600" dirty="0" smtClean="0"/>
              <a:t>регистрация  в специальных группах с тематикой массового убийства</a:t>
            </a:r>
            <a:endParaRPr lang="ru-RU" sz="2600" dirty="0"/>
          </a:p>
          <a:p>
            <a:pPr>
              <a:spcBef>
                <a:spcPts val="0"/>
              </a:spcBef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1206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Отклонения в поведении:</a:t>
            </a:r>
          </a:p>
          <a:p>
            <a:r>
              <a:rPr lang="ru-RU" sz="2800" dirty="0" smtClean="0"/>
              <a:t>избегание зрительного контакта;</a:t>
            </a:r>
          </a:p>
          <a:p>
            <a:r>
              <a:rPr lang="ru-RU" sz="2800" dirty="0" smtClean="0"/>
              <a:t>признаки нервозности (выраженные и продолжающиеся длительное время);</a:t>
            </a:r>
          </a:p>
          <a:p>
            <a:r>
              <a:rPr lang="ru-RU" sz="2800" dirty="0" smtClean="0"/>
              <a:t>преувеличенные эмоциональные реакции (смех без повода, смех по поводу трагических событий, агрессивная реакция на незначительные замечания или шутки);</a:t>
            </a:r>
          </a:p>
          <a:p>
            <a:r>
              <a:rPr lang="ru-RU" sz="2800" dirty="0" smtClean="0"/>
              <a:t>навязчивое рисование в тетрадях пугающих картин, оружия, схем зданий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u="sng" dirty="0" smtClean="0"/>
              <a:t>Социальные отклонения:</a:t>
            </a:r>
          </a:p>
          <a:p>
            <a:r>
              <a:rPr lang="ru-RU" sz="2800" dirty="0" smtClean="0"/>
              <a:t>демонстративные отказы от посещения занятий или выполнения заданий;</a:t>
            </a:r>
          </a:p>
          <a:p>
            <a:r>
              <a:rPr lang="ru-RU" sz="2800" dirty="0" smtClean="0"/>
              <a:t>угрозы, агрессия;</a:t>
            </a:r>
          </a:p>
          <a:p>
            <a:r>
              <a:rPr lang="ru-RU" sz="2800" dirty="0" smtClean="0"/>
              <a:t>полная и демонстративная отстраненность (даже </a:t>
            </a:r>
          </a:p>
          <a:p>
            <a:pPr>
              <a:buNone/>
            </a:pPr>
            <a:r>
              <a:rPr lang="ru-RU" sz="2800" dirty="0"/>
              <a:t>	</a:t>
            </a:r>
            <a:r>
              <a:rPr lang="ru-RU" sz="2800" dirty="0" smtClean="0"/>
              <a:t>в социальных сетях) от </a:t>
            </a:r>
            <a:r>
              <a:rPr lang="ru-RU" sz="2800" dirty="0" err="1" smtClean="0"/>
              <a:t>одногруппников</a:t>
            </a:r>
            <a:r>
              <a:rPr lang="ru-RU" sz="2800" dirty="0" smtClean="0"/>
              <a:t> (сидит отдельно, выходит первым)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Алгоритм действий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анализ внешнего вида, поведения обучающихся на предмет наличия признаков риска;</a:t>
            </a:r>
          </a:p>
          <a:p>
            <a:r>
              <a:rPr lang="ru-RU" dirty="0" smtClean="0"/>
              <a:t>обращение </a:t>
            </a:r>
            <a:r>
              <a:rPr lang="ru-RU" dirty="0"/>
              <a:t>к специалисту в </a:t>
            </a:r>
            <a:r>
              <a:rPr lang="ru-RU" dirty="0" smtClean="0"/>
              <a:t>случае обнаружения признаков риска, </a:t>
            </a:r>
            <a:r>
              <a:rPr lang="ru-RU" dirty="0"/>
              <a:t>замкнутости </a:t>
            </a:r>
            <a:r>
              <a:rPr lang="ru-RU" dirty="0" smtClean="0"/>
              <a:t>подростка, </a:t>
            </a:r>
            <a:r>
              <a:rPr lang="ru-RU" dirty="0"/>
              <a:t>резкого изменения его поведения </a:t>
            </a:r>
            <a:r>
              <a:rPr lang="ru-RU" dirty="0" smtClean="0"/>
              <a:t>или </a:t>
            </a:r>
            <a:r>
              <a:rPr lang="ru-RU" dirty="0"/>
              <a:t>проявлений </a:t>
            </a:r>
            <a:r>
              <a:rPr lang="ru-RU" dirty="0" smtClean="0"/>
              <a:t>агрессивности;</a:t>
            </a:r>
          </a:p>
          <a:p>
            <a:r>
              <a:rPr lang="ru-RU" dirty="0" smtClean="0"/>
              <a:t>при обнаружении признаков риска – установление очевидного наблюдения за студентом;</a:t>
            </a:r>
          </a:p>
          <a:p>
            <a:r>
              <a:rPr lang="ru-RU" dirty="0" smtClean="0"/>
              <a:t>при подтверждении признаков риска - обращение в органы системы профилактики безнадзорности и правонарушений для организации проведения комплекса профилактических мероприятий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200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Алгоритм выявления сторонников  идеологии насилия  в образовательных учреждениях</vt:lpstr>
      <vt:lpstr>Безопасность обучающихся.  Направления «Скулшутинг» и «Колумбайн» </vt:lpstr>
      <vt:lpstr>«Скулшутинг» и «Колумбайн».  Маркеры потенциальной угрозы </vt:lpstr>
      <vt:lpstr>Слайд 4</vt:lpstr>
      <vt:lpstr>Вербальные признаки колумбайнеров:</vt:lpstr>
      <vt:lpstr>Слайд 6</vt:lpstr>
      <vt:lpstr>Алгоритм действий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Алгоритм выявления сторонников  идеологии насилия  в образовательных учреждениях</dc:title>
  <dc:creator>позитрон</dc:creator>
  <cp:lastModifiedBy>позитрон</cp:lastModifiedBy>
  <cp:revision>19</cp:revision>
  <dcterms:created xsi:type="dcterms:W3CDTF">2020-02-24T02:40:05Z</dcterms:created>
  <dcterms:modified xsi:type="dcterms:W3CDTF">2020-02-24T06:14:36Z</dcterms:modified>
</cp:coreProperties>
</file>